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5607" y="1601310"/>
            <a:ext cx="8915399" cy="2262781"/>
          </a:xfrm>
        </p:spPr>
        <p:txBody>
          <a:bodyPr>
            <a:noAutofit/>
          </a:bodyPr>
          <a:lstStyle/>
          <a:p>
            <a:r>
              <a:rPr lang="es-ES" sz="8800" dirty="0" smtClean="0">
                <a:solidFill>
                  <a:srgbClr val="FF0000"/>
                </a:solidFill>
              </a:rPr>
              <a:t>Potencia mecánica</a:t>
            </a:r>
            <a:endParaRPr lang="es-CL" sz="8800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3510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067" y="232225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chemeClr val="accent5"/>
                </a:solidFill>
              </a:rPr>
              <a:t>problema</a:t>
            </a:r>
            <a:endParaRPr lang="es-CL" dirty="0">
              <a:solidFill>
                <a:schemeClr val="accent5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0067" y="1513115"/>
            <a:ext cx="8915400" cy="3777622"/>
          </a:xfrm>
        </p:spPr>
        <p:txBody>
          <a:bodyPr/>
          <a:lstStyle/>
          <a:p>
            <a:r>
              <a:rPr lang="es-CL" sz="4000" dirty="0"/>
              <a:t>¿En qué tiempo Antonia debe realizar un </a:t>
            </a:r>
            <a:r>
              <a:rPr lang="es-CL" sz="4000" dirty="0" smtClean="0"/>
              <a:t>trabajo </a:t>
            </a:r>
            <a:r>
              <a:rPr lang="es-CL" sz="4000" dirty="0"/>
              <a:t>de 150 J, para que se desarrolle una potencia de 2000 W?</a:t>
            </a:r>
          </a:p>
          <a:p>
            <a:pPr marL="0" indent="0">
              <a:buNone/>
            </a:pP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866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6201" y="344710"/>
            <a:ext cx="8911687" cy="1280890"/>
          </a:xfrm>
        </p:spPr>
        <p:txBody>
          <a:bodyPr/>
          <a:lstStyle/>
          <a:p>
            <a:r>
              <a:rPr lang="es-ES" dirty="0">
                <a:solidFill>
                  <a:schemeClr val="accent1"/>
                </a:solidFill>
              </a:rPr>
              <a:t>P</a:t>
            </a:r>
            <a:r>
              <a:rPr lang="es-ES" dirty="0" smtClean="0">
                <a:solidFill>
                  <a:schemeClr val="accent1"/>
                </a:solidFill>
              </a:rPr>
              <a:t>roblema</a:t>
            </a:r>
            <a:endParaRPr lang="es-C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4830" y="1263209"/>
            <a:ext cx="8915400" cy="3777622"/>
          </a:xfrm>
        </p:spPr>
        <p:txBody>
          <a:bodyPr>
            <a:normAutofit fontScale="70000" lnSpcReduction="20000"/>
          </a:bodyPr>
          <a:lstStyle/>
          <a:p>
            <a:r>
              <a:rPr lang="es-CL" sz="4300" dirty="0"/>
              <a:t>Una persona desliza una caja sobre el suelo, tal como se </a:t>
            </a:r>
            <a:r>
              <a:rPr lang="es-CL" sz="4300" dirty="0" smtClean="0"/>
              <a:t>representa</a:t>
            </a:r>
          </a:p>
          <a:p>
            <a:pPr marL="0" indent="0">
              <a:buNone/>
            </a:pPr>
            <a:r>
              <a:rPr lang="es-CL" sz="4300" dirty="0"/>
              <a:t> </a:t>
            </a:r>
            <a:r>
              <a:rPr lang="es-CL" sz="4300" dirty="0" smtClean="0"/>
              <a:t>   </a:t>
            </a:r>
            <a:r>
              <a:rPr lang="es-CL" sz="4300" dirty="0"/>
              <a:t>en la siguiente imagen:</a:t>
            </a:r>
          </a:p>
          <a:p>
            <a:r>
              <a:rPr lang="es-CL" sz="4300" dirty="0"/>
              <a:t>¿Qué fuerzas realizan </a:t>
            </a:r>
            <a:r>
              <a:rPr lang="es-CL" sz="4300" dirty="0" smtClean="0"/>
              <a:t>trabajo</a:t>
            </a:r>
          </a:p>
          <a:p>
            <a:pPr marL="0" indent="0">
              <a:buNone/>
            </a:pPr>
            <a:r>
              <a:rPr lang="es-CL" sz="4300" dirty="0"/>
              <a:t> </a:t>
            </a:r>
            <a:r>
              <a:rPr lang="es-CL" sz="4300" dirty="0" smtClean="0"/>
              <a:t>    </a:t>
            </a:r>
            <a:r>
              <a:rPr lang="es-CL" sz="4300" dirty="0"/>
              <a:t>sobre la caja y cuáles no</a:t>
            </a:r>
            <a:r>
              <a:rPr lang="es-CL" sz="4300" dirty="0" smtClean="0"/>
              <a:t>?</a:t>
            </a:r>
          </a:p>
          <a:p>
            <a:pPr marL="0" indent="0">
              <a:buNone/>
            </a:pPr>
            <a:endParaRPr lang="es-ES" sz="4300" dirty="0" smtClean="0"/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1" y="1915886"/>
            <a:ext cx="5181600" cy="471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0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1192" y="0"/>
            <a:ext cx="8911687" cy="1280890"/>
          </a:xfrm>
        </p:spPr>
        <p:txBody>
          <a:bodyPr/>
          <a:lstStyle/>
          <a:p>
            <a:r>
              <a:rPr lang="es-ES" dirty="0">
                <a:solidFill>
                  <a:schemeClr val="accent1"/>
                </a:solidFill>
              </a:rPr>
              <a:t>P</a:t>
            </a:r>
            <a:r>
              <a:rPr lang="es-ES" dirty="0" smtClean="0">
                <a:solidFill>
                  <a:schemeClr val="accent1"/>
                </a:solidFill>
              </a:rPr>
              <a:t>roblema</a:t>
            </a:r>
            <a:endParaRPr lang="es-C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5068" y="1100666"/>
            <a:ext cx="11192932" cy="4690534"/>
          </a:xfrm>
        </p:spPr>
        <p:txBody>
          <a:bodyPr>
            <a:noAutofit/>
          </a:bodyPr>
          <a:lstStyle/>
          <a:p>
            <a:r>
              <a:rPr lang="es-ES" sz="2800" dirty="0" smtClean="0"/>
              <a:t>Si en la figura anterior</a:t>
            </a:r>
          </a:p>
          <a:p>
            <a:r>
              <a:rPr lang="es-ES" sz="2800" dirty="0" smtClean="0"/>
              <a:t>La caja tiene una masa de 120Kg</a:t>
            </a:r>
          </a:p>
          <a:p>
            <a:r>
              <a:rPr lang="es-ES" sz="2800" dirty="0" smtClean="0"/>
              <a:t>El coeficiente de roce cinético entra la caja y el piso es de 0,12.</a:t>
            </a:r>
          </a:p>
          <a:p>
            <a:r>
              <a:rPr lang="es-ES" sz="2800" dirty="0" smtClean="0"/>
              <a:t>Y la fuerza que aplica el hombre equivale al doble del peso de la caja. </a:t>
            </a:r>
          </a:p>
          <a:p>
            <a:pPr marL="0" indent="0">
              <a:buNone/>
            </a:pPr>
            <a:r>
              <a:rPr lang="es-ES" sz="2800" dirty="0" smtClean="0"/>
              <a:t>El tiempo que actúan las fuerzas sobre la caja es de 5 segundos. </a:t>
            </a:r>
          </a:p>
          <a:p>
            <a:pPr marL="0" indent="0">
              <a:buNone/>
            </a:pPr>
            <a:r>
              <a:rPr lang="es-ES" sz="2800" dirty="0" smtClean="0"/>
              <a:t>Determine:</a:t>
            </a:r>
          </a:p>
          <a:p>
            <a:pPr marL="0" indent="0">
              <a:buNone/>
            </a:pPr>
            <a:r>
              <a:rPr lang="es-ES" sz="2800" dirty="0" smtClean="0"/>
              <a:t>El trabajo que hace la fuerza neta sobre la caja.</a:t>
            </a:r>
          </a:p>
          <a:p>
            <a:pPr marL="0" indent="0">
              <a:buNone/>
            </a:pPr>
            <a:r>
              <a:rPr lang="es-ES" sz="2800" dirty="0" smtClean="0"/>
              <a:t>La potencia que desarrolla  la fuerza neta.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095716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Problema.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6811" y="1393371"/>
            <a:ext cx="10127721" cy="4617961"/>
          </a:xfrm>
        </p:spPr>
        <p:txBody>
          <a:bodyPr>
            <a:normAutofit/>
          </a:bodyPr>
          <a:lstStyle/>
          <a:p>
            <a:r>
              <a:rPr lang="es-CL" sz="3200" dirty="0"/>
              <a:t>Karla aplica una fuerza de 200 N sobre un </a:t>
            </a:r>
            <a:r>
              <a:rPr lang="es-CL" sz="3200" dirty="0" smtClean="0"/>
              <a:t>mueble, logrando desplazarlo 6 m sobre una superficie horizontal</a:t>
            </a:r>
            <a:r>
              <a:rPr lang="es-CL" sz="3200" dirty="0"/>
              <a:t>. Si la dirección de la fuerza ejercida fue paralela al desplazamiento y este se produjo en 2 s, ¿cuál fue la potencia </a:t>
            </a:r>
            <a:r>
              <a:rPr lang="es-CL" sz="3200" dirty="0" smtClean="0"/>
              <a:t>desarrollada </a:t>
            </a:r>
            <a:r>
              <a:rPr lang="es-CL" sz="3200" dirty="0"/>
              <a:t>por Karla al empujar el mueble? (Des- preciar el roce).</a:t>
            </a: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268307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Identificar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9733" y="1574799"/>
            <a:ext cx="10464800" cy="479213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6500" dirty="0" smtClean="0"/>
              <a:t>¿En </a:t>
            </a:r>
            <a:r>
              <a:rPr lang="es-CL" sz="6500" dirty="0"/>
              <a:t>qué intervalo debe encontrarse el ángulo (</a:t>
            </a:r>
            <a:r>
              <a:rPr lang="en-US" sz="6500" i="1" dirty="0"/>
              <a:t>α</a:t>
            </a:r>
            <a:r>
              <a:rPr lang="es-CL" sz="6500" dirty="0"/>
              <a:t>) de acción de una fuerza, para que esta </a:t>
            </a:r>
            <a:r>
              <a:rPr lang="es-CL" sz="6500" dirty="0" smtClean="0"/>
              <a:t>realice </a:t>
            </a:r>
            <a:r>
              <a:rPr lang="es-CL" sz="6500" dirty="0"/>
              <a:t>un trabajo negativo?</a:t>
            </a:r>
          </a:p>
          <a:p>
            <a:r>
              <a:rPr lang="es-CL" sz="6500" dirty="0"/>
              <a:t> </a:t>
            </a:r>
          </a:p>
          <a:p>
            <a:r>
              <a:rPr lang="es-CL" sz="6500" dirty="0"/>
              <a:t>A.  0° ≤ </a:t>
            </a:r>
            <a:r>
              <a:rPr lang="en-US" sz="6500" i="1" dirty="0"/>
              <a:t>α </a:t>
            </a:r>
            <a:r>
              <a:rPr lang="es-CL" sz="6500" dirty="0"/>
              <a:t>&lt; 30° </a:t>
            </a:r>
            <a:endParaRPr lang="es-CL" sz="6500" dirty="0" smtClean="0"/>
          </a:p>
          <a:p>
            <a:r>
              <a:rPr lang="es-CL" sz="6500" dirty="0" smtClean="0"/>
              <a:t>B</a:t>
            </a:r>
            <a:r>
              <a:rPr lang="es-CL" sz="6500" dirty="0"/>
              <a:t>. 30° ≤ </a:t>
            </a:r>
            <a:r>
              <a:rPr lang="en-US" sz="6500" i="1" dirty="0"/>
              <a:t>α </a:t>
            </a:r>
            <a:r>
              <a:rPr lang="es-CL" sz="6500" dirty="0"/>
              <a:t>&lt; 75° </a:t>
            </a:r>
            <a:endParaRPr lang="es-CL" sz="6500" dirty="0" smtClean="0"/>
          </a:p>
          <a:p>
            <a:r>
              <a:rPr lang="es-CL" sz="6500" dirty="0" smtClean="0"/>
              <a:t>C</a:t>
            </a:r>
            <a:r>
              <a:rPr lang="es-CL" sz="6500" dirty="0"/>
              <a:t>. 75°  ≤ </a:t>
            </a:r>
            <a:r>
              <a:rPr lang="en-US" sz="6500" i="1" dirty="0"/>
              <a:t>α </a:t>
            </a:r>
            <a:r>
              <a:rPr lang="es-CL" sz="6500" dirty="0"/>
              <a:t>&lt; 90°</a:t>
            </a:r>
          </a:p>
          <a:p>
            <a:r>
              <a:rPr lang="es-CL" sz="6500" dirty="0"/>
              <a:t>D. 90° &lt; </a:t>
            </a:r>
            <a:r>
              <a:rPr lang="en-US" sz="6500" i="1" dirty="0"/>
              <a:t>α </a:t>
            </a:r>
            <a:r>
              <a:rPr lang="es-CL" sz="6500" dirty="0"/>
              <a:t>≤ 180°</a:t>
            </a:r>
          </a:p>
          <a:p>
            <a:r>
              <a:rPr lang="es-CL" sz="6500" dirty="0"/>
              <a:t>E.  El trabajo es negativo únicamente si </a:t>
            </a:r>
            <a:r>
              <a:rPr lang="en-US" sz="6500" i="1" dirty="0"/>
              <a:t>α </a:t>
            </a:r>
            <a:r>
              <a:rPr lang="es-CL" sz="6500" dirty="0"/>
              <a:t>= 90°.</a:t>
            </a:r>
          </a:p>
          <a:p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7018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432" y="113752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 anuncio publicitario pregona que cierto automóvil  de 1200 kg puede acelerar desde el reposo a 25 m/s en un tiempo de 8,0 segundos .</a:t>
            </a:r>
            <a:br>
              <a:rPr lang="es-ES" dirty="0" smtClean="0"/>
            </a:br>
            <a:r>
              <a:rPr lang="es-ES" dirty="0" smtClean="0"/>
              <a:t>¿Qué  potencia promedio debe desarrollar el motor para originar esta aceleración?</a:t>
            </a:r>
            <a:br>
              <a:rPr lang="es-ES" dirty="0" smtClean="0"/>
            </a:br>
            <a:r>
              <a:rPr lang="es-ES" dirty="0" smtClean="0"/>
              <a:t>(De sus respuesta en Watt y en HP , ignore las perdidas por fricción)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1583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7268" y="1603824"/>
            <a:ext cx="9120103" cy="4122062"/>
          </a:xfrm>
        </p:spPr>
        <p:txBody>
          <a:bodyPr>
            <a:noAutofit/>
          </a:bodyPr>
          <a:lstStyle/>
          <a:p>
            <a:r>
              <a:rPr lang="es-ES" sz="4800" dirty="0" smtClean="0"/>
              <a:t>Repita el problema anterior , si los datos se aplican a un automóvil que sube por un plano inclinado de 20º.</a:t>
            </a:r>
            <a:br>
              <a:rPr lang="es-ES" sz="4800" dirty="0" smtClean="0"/>
            </a:br>
            <a:r>
              <a:rPr lang="es-ES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505036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lvl="8"/>
            <a:r>
              <a:rPr lang="es-ES" dirty="0" smtClean="0"/>
              <a:t>Montoya.-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58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james watt barco de vap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15" y="2705100"/>
            <a:ext cx="5171607" cy="392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james watt barco de vap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69" y="3805277"/>
            <a:ext cx="4961746" cy="28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james watt barco de vap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789" y="0"/>
            <a:ext cx="28575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james watt barco de vap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7" y="4723"/>
            <a:ext cx="5471411" cy="380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01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8839" y="18939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rgbClr val="FF0000"/>
                </a:solidFill>
              </a:rPr>
              <a:t>¿Cómo se relaciona el trabajo mecánico con el tiempo?</a:t>
            </a:r>
            <a:br>
              <a:rPr lang="es-CL" dirty="0">
                <a:solidFill>
                  <a:srgbClr val="FF0000"/>
                </a:solidFill>
              </a:rPr>
            </a:b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600" y="1727199"/>
            <a:ext cx="11149012" cy="4859867"/>
          </a:xfrm>
        </p:spPr>
        <p:txBody>
          <a:bodyPr>
            <a:normAutofit fontScale="77500" lnSpcReduction="20000"/>
          </a:bodyPr>
          <a:lstStyle/>
          <a:p>
            <a:r>
              <a:rPr lang="es-CL" sz="2800" dirty="0" smtClean="0"/>
              <a:t>: </a:t>
            </a:r>
            <a:r>
              <a:rPr lang="es-CL" sz="2800" dirty="0"/>
              <a:t>Dos amigos, Carolina y </a:t>
            </a:r>
            <a:r>
              <a:rPr lang="es-CL" sz="2800" dirty="0" smtClean="0"/>
              <a:t>Sebastián</a:t>
            </a:r>
            <a:r>
              <a:rPr lang="es-CL" sz="2800" dirty="0"/>
              <a:t>, compiten para determinar cuál de ellos levanta con mayor rapidez una masa de 10 kg a una altura de 3 m, tal como se representa en la imagen</a:t>
            </a:r>
            <a:r>
              <a:rPr lang="es-CL" sz="2800" dirty="0" smtClean="0"/>
              <a:t>.</a:t>
            </a:r>
          </a:p>
          <a:p>
            <a:r>
              <a:rPr lang="es-CL" sz="2800" dirty="0" smtClean="0"/>
              <a:t> </a:t>
            </a:r>
            <a:r>
              <a:rPr lang="es-CL" sz="2800" dirty="0"/>
              <a:t>Al </a:t>
            </a:r>
            <a:r>
              <a:rPr lang="es-CL" sz="2800" dirty="0" smtClean="0"/>
              <a:t>levantar </a:t>
            </a:r>
            <a:r>
              <a:rPr lang="es-CL" sz="2800" dirty="0"/>
              <a:t>la masa, Carolina </a:t>
            </a:r>
            <a:r>
              <a:rPr lang="es-CL" sz="2800" dirty="0" smtClean="0"/>
              <a:t>demora</a:t>
            </a:r>
          </a:p>
          <a:p>
            <a:r>
              <a:rPr lang="es-CL" sz="2800" dirty="0" smtClean="0"/>
              <a:t> </a:t>
            </a:r>
            <a:r>
              <a:rPr lang="es-CL" sz="2800" dirty="0"/>
              <a:t>3 s y Sebastián 4 s</a:t>
            </a:r>
            <a:r>
              <a:rPr lang="es-CL" sz="2800" dirty="0" smtClean="0"/>
              <a:t>.</a:t>
            </a:r>
          </a:p>
          <a:p>
            <a:pPr marL="0" indent="0">
              <a:buNone/>
            </a:pPr>
            <a:r>
              <a:rPr lang="es-CL" sz="2800" dirty="0"/>
              <a:t/>
            </a:r>
            <a:br>
              <a:rPr lang="es-CL" sz="2800" dirty="0"/>
            </a:br>
            <a:r>
              <a:rPr lang="es-CL" sz="2800" dirty="0" smtClean="0"/>
              <a:t>a)</a:t>
            </a:r>
            <a:r>
              <a:rPr lang="en-US" sz="2800" dirty="0" smtClean="0"/>
              <a:t>¿</a:t>
            </a:r>
            <a:r>
              <a:rPr lang="en-US" sz="2800" dirty="0" err="1" smtClean="0"/>
              <a:t>Qué</a:t>
            </a:r>
            <a:r>
              <a:rPr lang="en-US" sz="2800" dirty="0" smtClean="0"/>
              <a:t> </a:t>
            </a:r>
            <a:r>
              <a:rPr lang="en-US" sz="2800" dirty="0"/>
              <a:t>variables </a:t>
            </a:r>
            <a:r>
              <a:rPr lang="en-US" sz="2800" dirty="0" smtClean="0"/>
              <a:t>físicas </a:t>
            </a:r>
            <a:r>
              <a:rPr lang="en-US" sz="2800" dirty="0" err="1"/>
              <a:t>están</a:t>
            </a:r>
            <a:r>
              <a:rPr lang="en-US" sz="2800" dirty="0"/>
              <a:t> </a:t>
            </a:r>
            <a:r>
              <a:rPr lang="en-US" sz="2800" dirty="0" err="1" smtClean="0"/>
              <a:t>involucradas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err="1"/>
              <a:t>en</a:t>
            </a:r>
            <a:r>
              <a:rPr lang="en-US" sz="2800" dirty="0"/>
              <a:t> la </a:t>
            </a:r>
            <a:r>
              <a:rPr lang="en-US" sz="2800" dirty="0" err="1"/>
              <a:t>acción</a:t>
            </a:r>
            <a:r>
              <a:rPr lang="en-US" sz="2800" dirty="0"/>
              <a:t> </a:t>
            </a:r>
            <a:r>
              <a:rPr lang="en-US" sz="2800" dirty="0" err="1"/>
              <a:t>realizada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Carolina y </a:t>
            </a:r>
            <a:r>
              <a:rPr lang="en-US" sz="2800" dirty="0" err="1" smtClean="0"/>
              <a:t>Sebastián</a:t>
            </a:r>
            <a:r>
              <a:rPr lang="en-US" sz="2800" dirty="0"/>
              <a:t>?</a:t>
            </a:r>
            <a:endParaRPr lang="es-CL" sz="2800" dirty="0"/>
          </a:p>
          <a:p>
            <a:pPr marL="0" indent="0">
              <a:buNone/>
            </a:pPr>
            <a:r>
              <a:rPr lang="en-US" sz="2800" dirty="0"/>
              <a:t>b.  ¿</a:t>
            </a:r>
            <a:r>
              <a:rPr lang="en-US" sz="2800" dirty="0" err="1"/>
              <a:t>Cuál</a:t>
            </a:r>
            <a:r>
              <a:rPr lang="en-US" sz="2800" dirty="0"/>
              <a:t> de </a:t>
            </a:r>
            <a:r>
              <a:rPr lang="en-US" sz="2800" dirty="0" err="1"/>
              <a:t>los</a:t>
            </a:r>
            <a:r>
              <a:rPr lang="en-US" sz="2800" dirty="0"/>
              <a:t> amigos </a:t>
            </a:r>
            <a:r>
              <a:rPr lang="en-US" sz="2800" dirty="0" err="1"/>
              <a:t>realizó</a:t>
            </a:r>
            <a:r>
              <a:rPr lang="en-US" sz="2800" dirty="0"/>
              <a:t> un mayor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trabajo</a:t>
            </a:r>
            <a:r>
              <a:rPr lang="en-US" sz="2800" dirty="0"/>
              <a:t>? </a:t>
            </a:r>
            <a:r>
              <a:rPr lang="en-US" sz="2800" dirty="0" err="1"/>
              <a:t>Justifiquen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respuesta</a:t>
            </a:r>
            <a:r>
              <a:rPr lang="en-US" sz="2800" dirty="0"/>
              <a:t>.</a:t>
            </a:r>
            <a:endParaRPr lang="es-CL" sz="2800" dirty="0"/>
          </a:p>
          <a:p>
            <a:pPr marL="0" indent="0">
              <a:buNone/>
            </a:pPr>
            <a:r>
              <a:rPr lang="en-US" sz="2800" dirty="0"/>
              <a:t>c.  ¿</a:t>
            </a:r>
            <a:r>
              <a:rPr lang="en-US" sz="2800" dirty="0" err="1"/>
              <a:t>Consideraron</a:t>
            </a:r>
            <a:r>
              <a:rPr lang="en-US" sz="2800" dirty="0"/>
              <a:t> la </a:t>
            </a:r>
            <a:r>
              <a:rPr lang="en-US" sz="2800" dirty="0" err="1"/>
              <a:t>opinión</a:t>
            </a:r>
            <a:r>
              <a:rPr lang="en-US" sz="2800" dirty="0"/>
              <a:t> de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compañera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o </a:t>
            </a:r>
            <a:r>
              <a:rPr lang="en-US" sz="2800" dirty="0" err="1"/>
              <a:t>compañero</a:t>
            </a:r>
            <a:r>
              <a:rPr lang="en-US" sz="2800" dirty="0"/>
              <a:t> al responder las </a:t>
            </a:r>
            <a:r>
              <a:rPr lang="en-US" sz="2800" dirty="0" err="1"/>
              <a:t>preguntas</a:t>
            </a:r>
            <a:r>
              <a:rPr lang="en-US" sz="2800" dirty="0"/>
              <a:t> </a:t>
            </a:r>
            <a:r>
              <a:rPr lang="en-US" sz="2800" dirty="0" err="1"/>
              <a:t>anteriores</a:t>
            </a:r>
            <a:r>
              <a:rPr lang="en-US" sz="2800" dirty="0"/>
              <a:t>? </a:t>
            </a:r>
            <a:endParaRPr lang="en-US" sz="2800" dirty="0" smtClean="0"/>
          </a:p>
          <a:p>
            <a:pPr marL="0" indent="0">
              <a:buNone/>
            </a:pPr>
            <a:r>
              <a:rPr lang="es-CL" sz="2800" dirty="0" smtClean="0"/>
              <a:t>De </a:t>
            </a:r>
            <a:r>
              <a:rPr lang="es-CL" sz="2800" dirty="0"/>
              <a:t>no ser así, ¿cómo lo podrían mejorar?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3121" y="2743201"/>
            <a:ext cx="4578879" cy="384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170525" y="65993"/>
                <a:ext cx="8911687" cy="128089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ES" dirty="0" smtClean="0">
                    <a:solidFill>
                      <a:srgbClr val="FF0000"/>
                    </a:solidFill>
                  </a:rPr>
                  <a:t>Unidades de la potencia mecánica</a:t>
                </a:r>
                <a:br>
                  <a:rPr lang="es-ES" dirty="0" smtClean="0">
                    <a:solidFill>
                      <a:srgbClr val="FF0000"/>
                    </a:solidFill>
                  </a:rPr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 smtClean="0"/>
                  <a:t>la unidad en que se mide la potencia mecánica es el Watt(W) , en honor</a:t>
                </a:r>
                <a:br>
                  <a:rPr lang="es-ES" dirty="0" smtClean="0"/>
                </a:br>
                <a:r>
                  <a:rPr lang="es-ES" dirty="0" smtClean="0"/>
                  <a:t> al inventor e ingeniero escocés James Watt (1736-1819) , quien realizó </a:t>
                </a:r>
                <a:br>
                  <a:rPr lang="es-ES" dirty="0" smtClean="0"/>
                </a:br>
                <a:r>
                  <a:rPr lang="es-ES" dirty="0" smtClean="0"/>
                  <a:t>importantes aportes  al </a:t>
                </a:r>
                <a:br>
                  <a:rPr lang="es-ES" dirty="0" smtClean="0"/>
                </a:br>
                <a:r>
                  <a:rPr lang="es-ES" dirty="0" smtClean="0"/>
                  <a:t>desarrollo de la máquina de </a:t>
                </a:r>
                <a:br>
                  <a:rPr lang="es-ES" dirty="0" smtClean="0"/>
                </a:br>
                <a:r>
                  <a:rPr lang="es-ES" dirty="0" smtClean="0"/>
                  <a:t>vapor</a:t>
                </a:r>
                <a:br>
                  <a:rPr lang="es-ES" dirty="0" smtClean="0"/>
                </a:br>
                <a:r>
                  <a:rPr lang="es-ES" dirty="0" smtClean="0"/>
                  <a:t>1W=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S" dirty="0" smtClean="0"/>
                  <a:t/>
                </a:r>
                <a:br>
                  <a:rPr lang="es-ES" dirty="0" smtClean="0"/>
                </a:br>
                <a:r>
                  <a:rPr lang="es-ES" dirty="0" smtClean="0"/>
                  <a:t>otras unidades</a:t>
                </a:r>
                <a:br>
                  <a:rPr lang="es-ES" dirty="0" smtClean="0"/>
                </a:br>
                <a:r>
                  <a:rPr lang="es-ES" dirty="0" smtClean="0"/>
                  <a:t>1HP= 745,7W</a:t>
                </a:r>
                <a:br>
                  <a:rPr lang="es-ES" dirty="0" smtClean="0"/>
                </a:br>
                <a:r>
                  <a:rPr lang="es-ES" dirty="0" smtClean="0"/>
                  <a:t>1CV=735,5W</a:t>
                </a:r>
                <a:endParaRPr lang="es-CL" dirty="0"/>
              </a:p>
            </p:txBody>
          </p:sp>
        </mc:Choice>
        <mc:Fallback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70525" y="65993"/>
                <a:ext cx="8911687" cy="1280890"/>
              </a:xfrm>
              <a:blipFill rotWithShape="0">
                <a:blip r:embed="rId2"/>
                <a:stretch>
                  <a:fillRect l="-1710" t="-6190" r="-2736" b="-43428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Marcador de contenido 1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69200" y="2554287"/>
            <a:ext cx="4459288" cy="4032780"/>
          </a:xfrm>
          <a:prstGeom prst="rect">
            <a:avLst/>
          </a:prstGeom>
        </p:spPr>
      </p:pic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2463800" y="636588"/>
            <a:ext cx="571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L" sz="1100" b="0" i="0" u="none" strike="noStrike" cap="none" normalizeH="0" baseline="0" smtClean="0">
                <a:ln>
                  <a:noFill/>
                </a:ln>
                <a:solidFill>
                  <a:srgbClr val="3634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endParaRPr kumimoji="0" lang="en-US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5592" y="457200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rgbClr val="002060"/>
                </a:solidFill>
              </a:rPr>
              <a:t>Potencia en función de la velocidad </a:t>
            </a:r>
            <a:br>
              <a:rPr lang="es-ES" dirty="0" smtClean="0">
                <a:solidFill>
                  <a:srgbClr val="002060"/>
                </a:solidFill>
              </a:rPr>
            </a:br>
            <a:r>
              <a:rPr lang="es-ES" dirty="0" smtClean="0">
                <a:solidFill>
                  <a:srgbClr val="002060"/>
                </a:solidFill>
              </a:rPr>
              <a:t>( Rapidez)</a:t>
            </a:r>
            <a:endParaRPr lang="es-CL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28134" y="1879599"/>
                <a:ext cx="11159066" cy="4334933"/>
              </a:xfrm>
            </p:spPr>
            <p:txBody>
              <a:bodyPr>
                <a:normAutofit/>
              </a:bodyPr>
              <a:lstStyle/>
              <a:p>
                <a:r>
                  <a:rPr lang="es-ES" sz="2800" dirty="0" smtClean="0"/>
                  <a:t>Como ya estudiamos el trabajo realizado por una fuerza constante F , que actúa en la misma dirección y sentido que el desplazamiento , de magnitud </a:t>
                </a:r>
                <a14:m>
                  <m:oMath xmlns:m="http://schemas.openxmlformats.org/officeDocument/2006/math">
                    <m:r>
                      <a:rPr lang="es-E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s-CL" sz="2800" dirty="0" smtClean="0"/>
                  <a:t> , se expresa como :</a:t>
                </a:r>
              </a:p>
              <a:p>
                <a14:m>
                  <m:oMath xmlns:m="http://schemas.openxmlformats.org/officeDocument/2006/math"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s-CL" sz="2800" dirty="0" smtClean="0"/>
                  <a:t> </a:t>
                </a:r>
              </a:p>
              <a:p>
                <a:r>
                  <a:rPr lang="es-ES" sz="2800" dirty="0" smtClean="0"/>
                  <a:t>Dividiendo por T , tiempo que dura el desplazamiento por la acción de la fuerza.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s-E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×∆</m:t>
                        </m:r>
                        <m:r>
                          <a:rPr lang="es-E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s-E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s-CL" sz="2800" dirty="0" smtClean="0"/>
                  <a:t>   , que equivale a expresar: </a:t>
                </a: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8134" y="1879599"/>
                <a:ext cx="11159066" cy="4334933"/>
              </a:xfrm>
              <a:blipFill rotWithShape="0">
                <a:blip r:embed="rId2"/>
                <a:stretch>
                  <a:fillRect l="-983" t="-1406" r="-81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067175" y="457200"/>
            <a:ext cx="20002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L" sz="3000" b="0" i="0" u="none" strike="noStrike" cap="none" normalizeH="0" baseline="0" smtClean="0">
                <a:ln>
                  <a:noFill/>
                </a:ln>
                <a:solidFill>
                  <a:srgbClr val="FDFDF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endParaRPr kumimoji="0" lang="en-US" alt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18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3096" y="0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¡Razonando!! 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1258" y="1045028"/>
            <a:ext cx="11538856" cy="5099353"/>
          </a:xfrm>
        </p:spPr>
        <p:txBody>
          <a:bodyPr/>
          <a:lstStyle/>
          <a:p>
            <a:r>
              <a:rPr lang="es-CL" sz="3200" dirty="0"/>
              <a:t>Camila mueve un librero aplicando sobre él una </a:t>
            </a:r>
            <a:r>
              <a:rPr lang="es-CL" sz="3200" dirty="0" smtClean="0"/>
              <a:t>fuerza </a:t>
            </a:r>
            <a:r>
              <a:rPr lang="es-CL" sz="3200" dirty="0"/>
              <a:t>constante. El trabajo realizado por ella sobre el mueble se representa en el siguiente gráfico:</a:t>
            </a:r>
          </a:p>
          <a:p>
            <a:r>
              <a:rPr lang="es-CL" sz="3200" dirty="0"/>
              <a:t>a.  ¿Qué representa la </a:t>
            </a:r>
            <a:r>
              <a:rPr lang="es-CL" sz="3200" dirty="0" smtClean="0"/>
              <a:t>pendiente</a:t>
            </a:r>
          </a:p>
          <a:p>
            <a:pPr marL="0" indent="0">
              <a:buNone/>
            </a:pPr>
            <a:r>
              <a:rPr lang="es-CL" sz="3200" dirty="0" smtClean="0"/>
              <a:t>         de </a:t>
            </a:r>
            <a:r>
              <a:rPr lang="es-CL" sz="3200" dirty="0"/>
              <a:t>la </a:t>
            </a:r>
            <a:r>
              <a:rPr lang="es-CL" sz="3200" dirty="0" smtClean="0"/>
              <a:t>recta</a:t>
            </a:r>
            <a:r>
              <a:rPr lang="es-CL" sz="3200" dirty="0"/>
              <a:t>?</a:t>
            </a:r>
          </a:p>
          <a:p>
            <a:r>
              <a:rPr lang="es-CL" sz="3200" dirty="0"/>
              <a:t>b.  ¿Cuál fue la potencia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/>
              <a:t> </a:t>
            </a:r>
            <a:r>
              <a:rPr lang="es-CL" sz="3200" dirty="0" smtClean="0"/>
              <a:t>     desarrollada  sobre </a:t>
            </a:r>
            <a:r>
              <a:rPr lang="es-CL" sz="3200" dirty="0"/>
              <a:t>el librero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/>
              <a:t> </a:t>
            </a:r>
            <a:r>
              <a:rPr lang="es-CL" sz="3200" dirty="0" smtClean="0"/>
              <a:t>      entre </a:t>
            </a:r>
            <a:r>
              <a:rPr lang="es-CL" sz="3200" dirty="0"/>
              <a:t>los 0 y los 6 s?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2656114"/>
            <a:ext cx="4724400" cy="390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582" y="250088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Problema.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8971" y="1291492"/>
            <a:ext cx="11500833" cy="3777622"/>
          </a:xfrm>
        </p:spPr>
        <p:txBody>
          <a:bodyPr>
            <a:normAutofit fontScale="92500" lnSpcReduction="20000"/>
          </a:bodyPr>
          <a:lstStyle/>
          <a:p>
            <a:r>
              <a:rPr lang="es-CL" sz="3200" dirty="0"/>
              <a:t>Cuando Héctor aplica una fuerza constante </a:t>
            </a:r>
            <a:r>
              <a:rPr lang="es-CL" sz="3200" dirty="0" smtClean="0"/>
              <a:t>sobre </a:t>
            </a:r>
            <a:r>
              <a:rPr lang="es-CL" sz="3200" dirty="0"/>
              <a:t>un cuerpo, logra desplazarlo una </a:t>
            </a:r>
            <a:r>
              <a:rPr lang="es-CL" sz="3200" dirty="0" smtClean="0"/>
              <a:t>determinada </a:t>
            </a:r>
            <a:r>
              <a:rPr lang="es-CL" sz="3200" dirty="0"/>
              <a:t>distancia. La situación se representa en el siguiente </a:t>
            </a:r>
            <a:r>
              <a:rPr lang="es-CL" sz="3200" dirty="0" smtClean="0"/>
              <a:t>gráfico</a:t>
            </a:r>
          </a:p>
          <a:p>
            <a:r>
              <a:rPr lang="es-CL" sz="3200" dirty="0"/>
              <a:t>¿Cuál fue el trabajo </a:t>
            </a:r>
            <a:r>
              <a:rPr lang="es-CL" sz="3200" dirty="0" smtClean="0"/>
              <a:t>realizado</a:t>
            </a:r>
          </a:p>
          <a:p>
            <a:pPr marL="0" indent="0">
              <a:buNone/>
            </a:pPr>
            <a:r>
              <a:rPr lang="es-CL" sz="3200" dirty="0" smtClean="0"/>
              <a:t> </a:t>
            </a:r>
            <a:r>
              <a:rPr lang="es-CL" sz="3200" dirty="0"/>
              <a:t>por la fuerza al desplazar el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smtClean="0"/>
              <a:t>cuerpo desde </a:t>
            </a:r>
            <a:r>
              <a:rPr lang="es-CL" sz="3200" i="1" dirty="0"/>
              <a:t>x </a:t>
            </a:r>
            <a:r>
              <a:rPr lang="es-CL" sz="3200" dirty="0"/>
              <a:t>= 5 m </a:t>
            </a:r>
            <a:r>
              <a:rPr lang="es-CL" sz="3200" dirty="0" smtClean="0"/>
              <a:t>hasta</a:t>
            </a:r>
          </a:p>
          <a:p>
            <a:pPr marL="0" indent="0">
              <a:buNone/>
            </a:pPr>
            <a:r>
              <a:rPr lang="es-CL" sz="3200" dirty="0" smtClean="0"/>
              <a:t> </a:t>
            </a:r>
            <a:r>
              <a:rPr lang="es-CL" sz="3200" i="1" dirty="0"/>
              <a:t>x </a:t>
            </a:r>
            <a:r>
              <a:rPr lang="es-CL" sz="3200" dirty="0"/>
              <a:t>= 20 m?</a:t>
            </a:r>
          </a:p>
          <a:p>
            <a:pPr marL="0" indent="0">
              <a:buNone/>
            </a:pPr>
            <a:r>
              <a:rPr lang="es-CL" dirty="0"/>
              <a:t> </a:t>
            </a:r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657" y="2830286"/>
            <a:ext cx="5470147" cy="402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4753" y="178076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chemeClr val="accent2"/>
                </a:solidFill>
              </a:rPr>
              <a:t>Problema de aplicación.</a:t>
            </a:r>
            <a:endParaRPr lang="es-CL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0094" y="968550"/>
            <a:ext cx="11323563" cy="3777622"/>
          </a:xfrm>
        </p:spPr>
        <p:txBody>
          <a:bodyPr/>
          <a:lstStyle/>
          <a:p>
            <a:r>
              <a:rPr lang="es-CL" sz="3200" dirty="0"/>
              <a:t>Carolina aplica una fuerza en el extremo de un resorte, haciendo variar su longitud. El gráfico que representa la situación es el siguiente</a:t>
            </a:r>
            <a:r>
              <a:rPr lang="es-CL" sz="3200" dirty="0" smtClean="0"/>
              <a:t>:</a:t>
            </a:r>
          </a:p>
          <a:p>
            <a:r>
              <a:rPr lang="es-CL" sz="3200" dirty="0"/>
              <a:t>¿Cuál es el trabajo </a:t>
            </a:r>
            <a:r>
              <a:rPr lang="es-CL" sz="3200" dirty="0" smtClean="0"/>
              <a:t>realizado</a:t>
            </a:r>
          </a:p>
          <a:p>
            <a:pPr marL="0" indent="0">
              <a:buNone/>
            </a:pPr>
            <a:r>
              <a:rPr lang="es-CL" sz="3200" dirty="0"/>
              <a:t> </a:t>
            </a:r>
            <a:r>
              <a:rPr lang="es-CL" sz="3200" dirty="0" smtClean="0"/>
              <a:t>    </a:t>
            </a:r>
            <a:r>
              <a:rPr lang="es-CL" sz="3200" dirty="0"/>
              <a:t>por la fuerza sobre el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/>
              <a:t> </a:t>
            </a:r>
            <a:r>
              <a:rPr lang="es-CL" sz="3200" dirty="0" smtClean="0"/>
              <a:t>    resorte?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533" y="2634344"/>
            <a:ext cx="5469467" cy="422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7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2945" y="0"/>
            <a:ext cx="8911687" cy="1280890"/>
          </a:xfrm>
        </p:spPr>
        <p:txBody>
          <a:bodyPr/>
          <a:lstStyle/>
          <a:p>
            <a:r>
              <a:rPr lang="es-ES" dirty="0" smtClean="0">
                <a:solidFill>
                  <a:schemeClr val="accent3"/>
                </a:solidFill>
              </a:rPr>
              <a:t>Problema</a:t>
            </a:r>
            <a:endParaRPr lang="es-CL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029" y="1277722"/>
            <a:ext cx="11473542" cy="3777622"/>
          </a:xfrm>
        </p:spPr>
        <p:txBody>
          <a:bodyPr>
            <a:noAutofit/>
          </a:bodyPr>
          <a:lstStyle/>
          <a:p>
            <a:r>
              <a:rPr lang="es-CL" sz="3200" dirty="0"/>
              <a:t>Sobre una caja de 35 kg de masa, Natalia ejerce una fuerza de 300 N, paralela a la superficie </a:t>
            </a:r>
            <a:r>
              <a:rPr lang="es-CL" sz="3200" dirty="0" smtClean="0"/>
              <a:t>horizontal </a:t>
            </a:r>
            <a:r>
              <a:rPr lang="es-CL" sz="3200" dirty="0"/>
              <a:t>y que produce que esta se desplace 4 m,</a:t>
            </a:r>
          </a:p>
          <a:p>
            <a:pPr marL="0" indent="0">
              <a:buNone/>
            </a:pP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/>
              <a:t>Si el coeficiente de roce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smtClean="0"/>
              <a:t>cinético </a:t>
            </a:r>
            <a:r>
              <a:rPr lang="es-CL" sz="3200" dirty="0"/>
              <a:t>entre la caja y la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smtClean="0"/>
              <a:t>superficie </a:t>
            </a:r>
            <a:r>
              <a:rPr lang="es-CL" sz="3200" dirty="0"/>
              <a:t>es de 0,25, ¿cuál 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smtClean="0"/>
              <a:t>es </a:t>
            </a:r>
            <a:r>
              <a:rPr lang="es-CL" sz="3200" dirty="0"/>
              <a:t>el trabajo </a:t>
            </a:r>
            <a:r>
              <a:rPr lang="es-CL" sz="3200" dirty="0" smtClean="0"/>
              <a:t>resultante</a:t>
            </a:r>
          </a:p>
          <a:p>
            <a:pPr marL="0" indent="0">
              <a:buNone/>
            </a:pPr>
            <a:r>
              <a:rPr lang="es-CL" sz="3200" dirty="0" smtClean="0"/>
              <a:t> </a:t>
            </a:r>
            <a:r>
              <a:rPr lang="es-CL" sz="3200" dirty="0"/>
              <a:t>sobre la caja?</a:t>
            </a:r>
          </a:p>
          <a:p>
            <a:endParaRPr lang="es-CL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912" y="3166533"/>
            <a:ext cx="496358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4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368</TotalTime>
  <Words>598</Words>
  <Application>Microsoft Office PowerPoint</Application>
  <PresentationFormat>Panorámica</PresentationFormat>
  <Paragraphs>91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Century Gothic</vt:lpstr>
      <vt:lpstr>Times New Roman</vt:lpstr>
      <vt:lpstr>Wingdings 3</vt:lpstr>
      <vt:lpstr>Espiral</vt:lpstr>
      <vt:lpstr>Potencia mecánica</vt:lpstr>
      <vt:lpstr>Presentación de PowerPoint</vt:lpstr>
      <vt:lpstr>¿Cómo se relaciona el trabajo mecánico con el tiempo? </vt:lpstr>
      <vt:lpstr>Unidades de la potencia mecánica  la unidad en que se mide la potencia mecánica es el Watt(W) , en honor  al inventor e ingeniero escocés James Watt (1736-1819) , quien realizó  importantes aportes  al  desarrollo de la máquina de  vapor 1W= 1J/s otras unidades 1HP= 745,7W 1CV=735,5W</vt:lpstr>
      <vt:lpstr>Potencia en función de la velocidad  ( Rapidez)</vt:lpstr>
      <vt:lpstr>¡Razonando!! </vt:lpstr>
      <vt:lpstr>Problema.</vt:lpstr>
      <vt:lpstr>Problema de aplicación.</vt:lpstr>
      <vt:lpstr>Problema</vt:lpstr>
      <vt:lpstr>problema</vt:lpstr>
      <vt:lpstr>Problema</vt:lpstr>
      <vt:lpstr>Problema</vt:lpstr>
      <vt:lpstr>Problema.</vt:lpstr>
      <vt:lpstr>Identificar</vt:lpstr>
      <vt:lpstr>Un anuncio publicitario pregona que cierto automóvil  de 1200 kg puede acelerar desde el reposo a 25 m/s en un tiempo de 8,0 segundos . ¿Qué  potencia promedio debe desarrollar el motor para originar esta aceleración? (De sus respuesta en Watt y en HP , ignore las perdidas por fricción)</vt:lpstr>
      <vt:lpstr>Repita el problema anterior , si los datos se aplican a un automóvil que sube por un plano inclinado de 20º. 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 mecanica</dc:title>
  <dc:creator>Montoya</dc:creator>
  <cp:lastModifiedBy>Montoya</cp:lastModifiedBy>
  <cp:revision>11</cp:revision>
  <dcterms:created xsi:type="dcterms:W3CDTF">2017-08-18T13:18:23Z</dcterms:created>
  <dcterms:modified xsi:type="dcterms:W3CDTF">2017-11-15T13:10:58Z</dcterms:modified>
</cp:coreProperties>
</file>